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56" r:id="rId2"/>
    <p:sldId id="557" r:id="rId3"/>
    <p:sldId id="371" r:id="rId4"/>
    <p:sldId id="377" r:id="rId5"/>
    <p:sldId id="564" r:id="rId6"/>
    <p:sldId id="563" r:id="rId7"/>
    <p:sldId id="567" r:id="rId8"/>
    <p:sldId id="572" r:id="rId9"/>
    <p:sldId id="582" r:id="rId10"/>
    <p:sldId id="561" r:id="rId11"/>
    <p:sldId id="571" r:id="rId12"/>
    <p:sldId id="580" r:id="rId13"/>
    <p:sldId id="565" r:id="rId14"/>
    <p:sldId id="576" r:id="rId15"/>
    <p:sldId id="577" r:id="rId16"/>
    <p:sldId id="569" r:id="rId17"/>
    <p:sldId id="553" r:id="rId18"/>
    <p:sldId id="558" r:id="rId19"/>
    <p:sldId id="581" r:id="rId20"/>
    <p:sldId id="5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4"/>
            <p14:sldId id="563"/>
            <p14:sldId id="567"/>
            <p14:sldId id="572"/>
            <p14:sldId id="582"/>
            <p14:sldId id="561"/>
            <p14:sldId id="571"/>
            <p14:sldId id="580"/>
            <p14:sldId id="565"/>
            <p14:sldId id="576"/>
            <p14:sldId id="577"/>
            <p14:sldId id="569"/>
            <p14:sldId id="553"/>
            <p14:sldId id="558"/>
            <p14:sldId id="581"/>
            <p14:sldId id="5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71F515"/>
    <a:srgbClr val="B5B5B5"/>
    <a:srgbClr val="AC78C7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9" autoAdjust="0"/>
    <p:restoredTop sz="77842" autoAdjust="0"/>
  </p:normalViewPr>
  <p:slideViewPr>
    <p:cSldViewPr snapToGrid="0" snapToObjects="1">
      <p:cViewPr varScale="1">
        <p:scale>
          <a:sx n="80" d="100"/>
          <a:sy n="80" d="100"/>
        </p:scale>
        <p:origin x="1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Add research question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Summary 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Travel time correlation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Something about travel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Colored if a repeat “haplotype”. Solid: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&gt; 0.5; dashed: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≤ 0.5 </a:t>
            </a:r>
            <a:endParaRPr lang="en-US" dirty="0"/>
          </a:p>
          <a:p>
            <a:r>
              <a:rPr lang="en-US" dirty="0"/>
              <a:t>How many errors were allowed: 4? </a:t>
            </a:r>
          </a:p>
          <a:p>
            <a:r>
              <a:rPr lang="en-US" dirty="0"/>
              <a:t>I explored allowing 1:20, 4 to 15 were stable. </a:t>
            </a:r>
          </a:p>
          <a:p>
            <a:r>
              <a:rPr lang="en-US" dirty="0"/>
              <a:t>How much relatedness does that correspond to? </a:t>
            </a:r>
          </a:p>
          <a:p>
            <a:r>
              <a:rPr lang="en-US" dirty="0"/>
              <a:t>How different would it be if I only allowed 0 differences? </a:t>
            </a:r>
          </a:p>
          <a:p>
            <a:r>
              <a:rPr lang="en-US" dirty="0"/>
              <a:t>Haps 1 and are not highly related, but 12 is related to 4:7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Guapi</a:t>
            </a:r>
            <a:r>
              <a:rPr lang="en-US" dirty="0"/>
              <a:t> to Buenaventura:</a:t>
            </a:r>
            <a:r>
              <a:rPr lang="en-US" baseline="0" dirty="0"/>
              <a:t> fast boat, 6-8 </a:t>
            </a:r>
            <a:r>
              <a:rPr lang="en-US" baseline="0" dirty="0" err="1"/>
              <a:t>ppl</a:t>
            </a:r>
            <a:r>
              <a:rPr lang="en-US" baseline="0" dirty="0"/>
              <a:t>, 4 </a:t>
            </a:r>
            <a:r>
              <a:rPr lang="en-US" baseline="0" dirty="0" err="1"/>
              <a:t>hr</a:t>
            </a:r>
            <a:r>
              <a:rPr lang="en-US" baseline="0" dirty="0"/>
              <a:t>; ship cargo, approx. 50 </a:t>
            </a:r>
            <a:r>
              <a:rPr lang="en-US" baseline="0" dirty="0" err="1"/>
              <a:t>ppl</a:t>
            </a:r>
            <a:r>
              <a:rPr lang="en-US" baseline="0" dirty="0"/>
              <a:t>, 12hr;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Tumaco</a:t>
            </a:r>
            <a:r>
              <a:rPr lang="en-US" baseline="0" dirty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 public transport between </a:t>
            </a:r>
            <a:r>
              <a:rPr lang="en-US" baseline="0" dirty="0" err="1"/>
              <a:t>Guapi</a:t>
            </a:r>
            <a:r>
              <a:rPr lang="en-US" baseline="0" dirty="0"/>
              <a:t> and </a:t>
            </a:r>
            <a:r>
              <a:rPr lang="en-US" baseline="0" dirty="0" err="1"/>
              <a:t>Tumaco</a:t>
            </a:r>
            <a:r>
              <a:rPr lang="en-US" baseline="0" dirty="0"/>
              <a:t>, only contract fast boat; 1 </a:t>
            </a:r>
            <a:r>
              <a:rPr lang="en-US" baseline="0" dirty="0" err="1"/>
              <a:t>hr</a:t>
            </a:r>
            <a:r>
              <a:rPr lang="en-US" baseline="0" dirty="0"/>
              <a:t> to El </a:t>
            </a:r>
            <a:r>
              <a:rPr lang="en-US" baseline="0" dirty="0" err="1"/>
              <a:t>Charco</a:t>
            </a:r>
            <a:r>
              <a:rPr lang="en-US" baseline="0" dirty="0"/>
              <a:t> (just south of </a:t>
            </a:r>
            <a:r>
              <a:rPr lang="en-US" baseline="0" dirty="0" err="1"/>
              <a:t>Guapi</a:t>
            </a:r>
            <a:r>
              <a:rPr lang="en-US" baseline="0" dirty="0"/>
              <a:t>) and 5hrs from El </a:t>
            </a:r>
            <a:r>
              <a:rPr lang="en-US" baseline="0" dirty="0" err="1"/>
              <a:t>Charco</a:t>
            </a:r>
            <a:r>
              <a:rPr lang="en-US" baseline="0" dirty="0"/>
              <a:t> to </a:t>
            </a:r>
            <a:r>
              <a:rPr lang="en-US" baseline="0" dirty="0" err="1"/>
              <a:t>Tumaco</a:t>
            </a:r>
            <a:r>
              <a:rPr lang="en-US" baseline="0" dirty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plantain produced in </a:t>
            </a:r>
            <a:r>
              <a:rPr lang="en-US" baseline="0" dirty="0" err="1"/>
              <a:t>Tumaco</a:t>
            </a:r>
            <a:r>
              <a:rPr lang="en-US" baseline="0" dirty="0"/>
              <a:t> is sold in </a:t>
            </a:r>
            <a:r>
              <a:rPr lang="en-US" baseline="0" dirty="0" err="1"/>
              <a:t>Guapi</a:t>
            </a:r>
            <a:r>
              <a:rPr lang="en-US" baseline="0" dirty="0"/>
              <a:t> (and probably </a:t>
            </a:r>
            <a:r>
              <a:rPr lang="en-US" baseline="0" dirty="0" err="1"/>
              <a:t>Buenventura</a:t>
            </a:r>
            <a:r>
              <a:rPr lang="en-US" baseline="0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many goods that are received in Buenaventura (the major port of Colombia) are delivered to </a:t>
            </a:r>
            <a:r>
              <a:rPr lang="en-US" baseline="0" dirty="0" err="1"/>
              <a:t>Tumaco</a:t>
            </a: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Ship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price: around 80.000 – 100.000 COP (1 USD is  3050 COP)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17-18 hours.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10 – 12 hours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Boat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 around 120.000 COP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 – 3,5 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transportation. the sea rout is 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 Vice-versa). A express transportation with good accommodation, food,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cost up to 4.000.000 COP.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Road trip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Panamerican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freeway (the blue road in the map): No access at 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inter-municipal road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(Cauca)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Chanzara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 is a rudimentary and dangerous way, about 2 hours. People do no use this road.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 this helps.. all the info is directly from the sites.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Any interventions should take this into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</a:t>
            </a:r>
            <a:r>
              <a:rPr lang="en-US" baseline="0" dirty="0"/>
              <a:t> tree / </a:t>
            </a:r>
            <a:r>
              <a:rPr lang="en-US" baseline="0" dirty="0" err="1"/>
              <a:t>pca</a:t>
            </a:r>
            <a:r>
              <a:rPr lang="en-US" baseline="0" dirty="0"/>
              <a:t> / network </a:t>
            </a:r>
          </a:p>
          <a:p>
            <a:r>
              <a:rPr lang="en-US" baseline="0" dirty="0"/>
              <a:t>Add interpretation</a:t>
            </a:r>
          </a:p>
          <a:p>
            <a:r>
              <a:rPr lang="en-US" baseline="0" dirty="0"/>
              <a:t>Is the high relatedness due to allowing four differences?</a:t>
            </a:r>
          </a:p>
          <a:p>
            <a:r>
              <a:rPr lang="en-US" baseline="0" dirty="0"/>
              <a:t>Circle across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&lt; </a:t>
            </a:r>
            <a:r>
              <a:rPr lang="en-US" dirty="0"/>
              <a:t>P.</a:t>
            </a:r>
            <a:r>
              <a:rPr lang="en-US" baseline="0" dirty="0"/>
              <a:t> Vivax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&gt; </a:t>
            </a:r>
            <a:r>
              <a:rPr lang="en-US" dirty="0"/>
              <a:t>P.</a:t>
            </a:r>
            <a:r>
              <a:rPr lang="en-US" baseline="0" dirty="0"/>
              <a:t> Vivax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Begs the question: </a:t>
            </a:r>
            <a:r>
              <a:rPr lang="en-US" baseline="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mpact of human mobility?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Collected to better understand the population structure of Colombian Plasmodium falciparum in preparation for genotype-</a:t>
            </a:r>
            <a:r>
              <a:rPr lang="en-US" dirty="0" err="1"/>
              <a:t>phentotype</a:t>
            </a:r>
            <a:r>
              <a:rPr lang="en-US" baseline="0" dirty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Long term persistence of clonal malaria parasite Plasmodium falciparum lineages in the </a:t>
            </a:r>
            <a:r>
              <a:rPr lang="en-US" dirty="0" err="1"/>
              <a:t>ColombianPacific</a:t>
            </a:r>
            <a:r>
              <a:rPr lang="en-US" dirty="0"/>
              <a:t> region</a:t>
            </a:r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Cases per 1000 inhabitants</a:t>
            </a:r>
            <a:r>
              <a:rPr lang="en-US" baseline="0" dirty="0"/>
              <a:t> highest in Choco (10-20 cases per year) and Nariño (approx. 10) other &lt; 5</a:t>
            </a:r>
          </a:p>
          <a:p>
            <a:pPr marL="0" lvl="1" indent="0">
              <a:buFont typeface="Arial"/>
              <a:buNone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"Colombia has approximately 100,000 malaria cases per year and &gt;60%" of the population is at risk. Unstable transmission, all ages, mostly symptomatic.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Previous studies in Colombia have shown low genetic diversity, "low levels of </a:t>
            </a:r>
            <a:r>
              <a:rPr lang="en-US" dirty="0" err="1">
                <a:effectLst/>
              </a:rPr>
              <a:t>multiclonal</a:t>
            </a:r>
            <a:r>
              <a:rPr lang="en-US" dirty="0">
                <a:effectLst/>
              </a:rPr>
              <a:t> infections. 90% of population in the data-</a:t>
            </a:r>
            <a:r>
              <a:rPr lang="en-US" dirty="0" err="1">
                <a:effectLst/>
              </a:rPr>
              <a:t>collaction</a:t>
            </a:r>
            <a:r>
              <a:rPr lang="en-US" dirty="0">
                <a:effectLst/>
              </a:rPr>
              <a:t> region are Afro-Colombians. </a:t>
            </a:r>
            <a:endParaRPr lang="en-US" baseline="0" dirty="0"/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/>
              <a:t>clonality</a:t>
            </a:r>
            <a:r>
              <a:rPr lang="en-US" dirty="0"/>
              <a:t>, population structure and linkage disequilibrium (LD). Most infections (81%) contained a single predominant clone. These clustered into 136 </a:t>
            </a:r>
            <a:r>
              <a:rPr lang="en-US" dirty="0" err="1"/>
              <a:t>multilocus</a:t>
            </a:r>
            <a:r>
              <a:rPr lang="en-US" dirty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/>
              <a:t>Panmixia</a:t>
            </a:r>
            <a:r>
              <a:rPr lang="en-US" dirty="0"/>
              <a:t> was rejected as four well differentiated subpopulations (FST = 0.084 - 0.279) were identified. These occurred </a:t>
            </a:r>
            <a:r>
              <a:rPr lang="en-US" dirty="0" err="1"/>
              <a:t>sympatrically</a:t>
            </a:r>
            <a:r>
              <a:rPr lang="en-US" dirty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/>
              <a:t> samples.</a:t>
            </a:r>
            <a:endParaRPr lang="en-US" dirty="0"/>
          </a:p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9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3.png"/><Relationship Id="rId5" Type="http://schemas.microsoft.com/office/2007/relationships/hdphoto" Target="../media/hdphoto3.wdp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522425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Colombian Pacific coast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Taylor </a:t>
            </a:r>
          </a:p>
          <a:p>
            <a:pPr algn="ctr"/>
            <a:r>
              <a:rPr lang="en-US" dirty="0"/>
              <a:t>Diego F. </a:t>
            </a:r>
            <a:r>
              <a:rPr lang="en-US" dirty="0" err="1"/>
              <a:t>Echevarry</a:t>
            </a:r>
            <a:endParaRPr lang="en-US" dirty="0"/>
          </a:p>
          <a:p>
            <a:pPr algn="ctr"/>
            <a:r>
              <a:rPr lang="en-US" dirty="0"/>
              <a:t>Timothy J. Anderson </a:t>
            </a:r>
          </a:p>
          <a:p>
            <a:pPr algn="ctr"/>
            <a:r>
              <a:rPr lang="en-US" dirty="0"/>
              <a:t>Daniel E. </a:t>
            </a:r>
            <a:r>
              <a:rPr lang="en-US" dirty="0" err="1"/>
              <a:t>Neafsey</a:t>
            </a:r>
            <a:endParaRPr lang="en-US" dirty="0"/>
          </a:p>
          <a:p>
            <a:pPr algn="ctr"/>
            <a:r>
              <a:rPr lang="en-US" dirty="0"/>
              <a:t>Caroline O. </a:t>
            </a:r>
            <a:r>
              <a:rPr lang="en-US" dirty="0" err="1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29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Connectivity across sites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edges proportional to the proportion of highly related parasites between sites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Tumaco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Buenventura</a:t>
            </a:r>
            <a:r>
              <a:rPr lang="en-US" sz="2000" dirty="0">
                <a:solidFill>
                  <a:srgbClr val="000000"/>
                </a:solidFill>
              </a:rPr>
              <a:t> are disproportionally connected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509C56-ACBB-0A49-B37B-8EC788F9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" y="1318440"/>
            <a:ext cx="8948947" cy="5418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Were samples from </a:t>
            </a:r>
            <a:r>
              <a:rPr lang="en-US" sz="2400" dirty="0" err="1">
                <a:solidFill>
                  <a:srgbClr val="000000"/>
                </a:solidFill>
              </a:rPr>
              <a:t>Tumaco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Buenventura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/>
              <a:t>all collected at the same time? 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11491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:a16="http://schemas.microsoft.com/office/drawing/2014/main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</a:rPr>
              <a:t>Is relatedness between </a:t>
            </a:r>
            <a:r>
              <a:rPr lang="en-US" sz="2800" dirty="0" err="1">
                <a:solidFill>
                  <a:srgbClr val="000000"/>
                </a:solidFill>
              </a:rPr>
              <a:t>Tumaco</a:t>
            </a:r>
            <a:r>
              <a:rPr lang="en-US" sz="2800" dirty="0">
                <a:solidFill>
                  <a:srgbClr val="000000"/>
                </a:solidFill>
              </a:rPr>
              <a:t> and </a:t>
            </a:r>
            <a:r>
              <a:rPr lang="en-US" sz="2800" dirty="0" err="1">
                <a:solidFill>
                  <a:srgbClr val="000000"/>
                </a:solidFill>
              </a:rPr>
              <a:t>Buenventura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due to one 250-SNP “haplotype”? No</a:t>
            </a: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3"/>
          <a:stretch/>
        </p:blipFill>
        <p:spPr>
          <a:xfrm>
            <a:off x="1719149" y="1143000"/>
            <a:ext cx="6967651" cy="5722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dated_network_BT-1.png">
            <a:extLst>
              <a:ext uri="{FF2B5EF4-FFF2-40B4-BE49-F238E27FC236}">
                <a16:creationId xmlns:a16="http://schemas.microsoft.com/office/drawing/2014/main" id="{678CC03C-7BFA-9E4B-AA64-A4DE8C86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6" t="23687" r="93319" b="31657"/>
          <a:stretch/>
        </p:blipFill>
        <p:spPr>
          <a:xfrm>
            <a:off x="-73689" y="1136994"/>
            <a:ext cx="1795254" cy="5728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E0475D-FD5B-494F-9516-E06837F30114}"/>
              </a:ext>
            </a:extLst>
          </p:cNvPr>
          <p:cNvSpPr/>
          <p:nvPr/>
        </p:nvSpPr>
        <p:spPr>
          <a:xfrm>
            <a:off x="1663689" y="2095328"/>
            <a:ext cx="149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Buenaventura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3639A-23F7-5B42-A300-A2C2320E328B}"/>
              </a:ext>
            </a:extLst>
          </p:cNvPr>
          <p:cNvSpPr/>
          <p:nvPr/>
        </p:nvSpPr>
        <p:spPr>
          <a:xfrm>
            <a:off x="1953769" y="5327813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Tumaco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9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Genetic connectively associated with with marine traffic</a:t>
            </a:r>
          </a:p>
        </p:txBody>
      </p:sp>
      <p:sp>
        <p:nvSpPr>
          <p:cNvPr id="15" name="Oval 14"/>
          <p:cNvSpPr/>
          <p:nvPr/>
        </p:nvSpPr>
        <p:spPr>
          <a:xfrm>
            <a:off x="2862877" y="4023069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8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392A2-1B16-2541-9F9D-0FFB2E3DB349}"/>
              </a:ext>
            </a:extLst>
          </p:cNvPr>
          <p:cNvSpPr/>
          <p:nvPr/>
        </p:nvSpPr>
        <p:spPr>
          <a:xfrm rot="16200000">
            <a:off x="3388365" y="5517519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B9D38-7583-C646-8975-BB55EF411015}"/>
              </a:ext>
            </a:extLst>
          </p:cNvPr>
          <p:cNvSpPr txBox="1"/>
          <p:nvPr/>
        </p:nvSpPr>
        <p:spPr>
          <a:xfrm>
            <a:off x="1464952" y="6356352"/>
            <a:ext cx="73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time correlates with geographic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1A94-146C-2D42-9460-57772FA0F7D3}"/>
              </a:ext>
            </a:extLst>
          </p:cNvPr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0DC5F-1090-764F-96AD-FD2B5565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4"/>
          <a:stretch/>
        </p:blipFill>
        <p:spPr>
          <a:xfrm>
            <a:off x="1015151" y="1208172"/>
            <a:ext cx="6829439" cy="56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522D2-FDC0-864B-B401-48922892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1" r="13509" b="12596"/>
          <a:stretch/>
        </p:blipFill>
        <p:spPr>
          <a:xfrm>
            <a:off x="0" y="1143000"/>
            <a:ext cx="9144001" cy="42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5984E-9908-C24D-AFC1-C707E75886BF}"/>
              </a:ext>
            </a:extLst>
          </p:cNvPr>
          <p:cNvSpPr txBox="1"/>
          <p:nvPr/>
        </p:nvSpPr>
        <p:spPr>
          <a:xfrm>
            <a:off x="192506" y="5877194"/>
            <a:ext cx="7930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Tumaco</a:t>
            </a:r>
            <a:r>
              <a:rPr lang="en-US" sz="2000" dirty="0"/>
              <a:t> &amp; </a:t>
            </a:r>
            <a:r>
              <a:rPr lang="en-US" sz="2000" dirty="0" err="1"/>
              <a:t>Buenventura</a:t>
            </a:r>
            <a:r>
              <a:rPr lang="en-US" sz="2000" dirty="0"/>
              <a:t>: approx. 16 routes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Guapi</a:t>
            </a:r>
            <a:r>
              <a:rPr lang="en-US" sz="2000" dirty="0"/>
              <a:t> &amp; Buenaventura or </a:t>
            </a:r>
            <a:r>
              <a:rPr lang="en-US" sz="2000" dirty="0" err="1"/>
              <a:t>Tumaco</a:t>
            </a:r>
            <a:r>
              <a:rPr lang="en-US" sz="2000" dirty="0"/>
              <a:t>: approx. 1 route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CA1-BFF9-CD41-B662-BBD0FF6916BD}"/>
              </a:ext>
            </a:extLst>
          </p:cNvPr>
          <p:cNvSpPr/>
          <p:nvPr/>
        </p:nvSpPr>
        <p:spPr>
          <a:xfrm>
            <a:off x="6744369" y="5398038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2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3434" y="1334853"/>
            <a:ext cx="86386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Evidence of connectivity and spatial-temporal trends in relatedness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Buenaventura and </a:t>
            </a:r>
            <a:r>
              <a:rPr lang="en-US" sz="2000" dirty="0" err="1"/>
              <a:t>Tumaco</a:t>
            </a:r>
            <a:r>
              <a:rPr lang="en-US" sz="2000" dirty="0"/>
              <a:t> are disproportionally connected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Marine travel frequency (versus time) appears to drive connectivity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Can we target marine traffic to interrupt transmission?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68130-0AFC-E145-A70B-9B6DC428933A}"/>
              </a:ext>
            </a:extLst>
          </p:cNvPr>
          <p:cNvGrpSpPr/>
          <p:nvPr/>
        </p:nvGrpSpPr>
        <p:grpSpPr>
          <a:xfrm>
            <a:off x="3311653" y="3837943"/>
            <a:ext cx="2841536" cy="2518409"/>
            <a:chOff x="1968909" y="1523265"/>
            <a:chExt cx="5704377" cy="47186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DF9631-D3A1-6A49-B74A-F1E10947716E}"/>
                </a:ext>
              </a:extLst>
            </p:cNvPr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BF9C421-1953-7447-834D-C2FDC1D06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952627B-C59E-B142-B0EF-3995023B3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9E3EB86-244E-B447-AD09-44D0923E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3383302" y="3651"/>
            <a:ext cx="5760700" cy="606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3653"/>
            <a:ext cx="3383303" cy="606026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rgbClr val="0000FF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Prospective 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Probabilistic gravity model, combining complementary data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03222-444A-1640-BC81-6E5832A1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167" y="4122822"/>
            <a:ext cx="3453469" cy="1777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23FE52-AF65-A54F-AF3E-DE08390AE606}"/>
              </a:ext>
            </a:extLst>
          </p:cNvPr>
          <p:cNvSpPr txBox="1"/>
          <p:nvPr/>
        </p:nvSpPr>
        <p:spPr>
          <a:xfrm>
            <a:off x="211561" y="6259812"/>
            <a:ext cx="88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Works-in-Progress Seminar, Wed, Oct 14th, 1:00-1:50pm, </a:t>
            </a:r>
            <a:r>
              <a:rPr lang="en-US" sz="2400" dirty="0" err="1"/>
              <a:t>Kresge</a:t>
            </a:r>
            <a:r>
              <a:rPr lang="en-US" sz="2400" dirty="0"/>
              <a:t> 502 </a:t>
            </a:r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7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9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2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6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6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0242" y="1583974"/>
            <a:ext cx="675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Diego F. </a:t>
            </a:r>
            <a:r>
              <a:rPr lang="en-US" sz="2800" dirty="0" err="1"/>
              <a:t>Echevarry</a:t>
            </a:r>
            <a:r>
              <a:rPr lang="en-US" sz="28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Timothy J. Anderson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Daniel E. </a:t>
            </a:r>
            <a:r>
              <a:rPr lang="en-US" sz="2800" dirty="0" err="1"/>
              <a:t>Neafsey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Caroline O. </a:t>
            </a:r>
            <a:r>
              <a:rPr lang="en-US" sz="2800" dirty="0" err="1"/>
              <a:t>Buckee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Vladimir </a:t>
            </a:r>
            <a:r>
              <a:rPr lang="en-US" sz="2800" dirty="0" err="1"/>
              <a:t>Corredor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People in </a:t>
            </a:r>
            <a:r>
              <a:rPr lang="en-US" sz="2800" dirty="0" err="1"/>
              <a:t>Guapi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Are the repeat “haplotypes” highly related to one-another?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Some, not all 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Edges = r estimates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4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Oval 2"/>
          <p:cNvSpPr/>
          <p:nvPr/>
        </p:nvSpPr>
        <p:spPr>
          <a:xfrm>
            <a:off x="3132669" y="2927049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2" y="1033577"/>
            <a:ext cx="9144001" cy="43433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Evidence of connectivity between malaria parasite populations on the Colombian Pacific coast? </a:t>
            </a:r>
          </a:p>
          <a:p>
            <a:endParaRPr lang="en-US" sz="2800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" y="1033577"/>
            <a:ext cx="2250915" cy="2592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3" y="537152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rgbClr val="7F7F7F"/>
                </a:solidFill>
              </a:rPr>
              <a:t>WHO World Malaria Report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256ABB-A2C3-1244-867F-FE87595AD8C8}"/>
              </a:ext>
            </a:extLst>
          </p:cNvPr>
          <p:cNvSpPr/>
          <p:nvPr/>
        </p:nvSpPr>
        <p:spPr>
          <a:xfrm>
            <a:off x="3866148" y="1241417"/>
            <a:ext cx="978568" cy="14091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256676" y="5521148"/>
            <a:ext cx="6724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Previously published </a:t>
            </a:r>
            <a:r>
              <a:rPr lang="en-US" sz="2400" i="1" dirty="0"/>
              <a:t>F</a:t>
            </a:r>
            <a:r>
              <a:rPr lang="en-US" sz="2400" i="1" baseline="-25000" dirty="0"/>
              <a:t>ST</a:t>
            </a:r>
            <a:r>
              <a:rPr lang="en-US" sz="2400" dirty="0"/>
              <a:t> analyses agree</a:t>
            </a:r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3" y="452381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Previously published </a:t>
            </a:r>
            <a:r>
              <a:rPr lang="en-US" sz="2600" i="1" dirty="0"/>
              <a:t>P. falciparum</a:t>
            </a:r>
            <a:r>
              <a:rPr lang="en-US" sz="2600" dirty="0"/>
              <a:t> data from the Colombian Pacific Coast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213" y="4123675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(2013) BMC Genet.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213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3" y="2775284"/>
            <a:ext cx="1776898" cy="2073047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genetic relatedness</a:t>
            </a:r>
            <a:br>
              <a:rPr lang="en-US" sz="2400" i="1" dirty="0"/>
            </a:br>
            <a:r>
              <a:rPr lang="en-US" sz="2400" dirty="0"/>
              <a:t>for all pairwise comparisons of samples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8821" y="1685934"/>
            <a:ext cx="5149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﻿Estimates generated using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hmmIBD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Schaffner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, et al. (2018)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83F8BC-B792-F843-A221-1ABD5E0E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5" y="1143000"/>
            <a:ext cx="824459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within the same site versus across different sites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196D5-DBB1-0449-B7FA-91CF3B7278B3}"/>
              </a:ext>
            </a:extLst>
          </p:cNvPr>
          <p:cNvSpPr/>
          <p:nvPr/>
        </p:nvSpPr>
        <p:spPr>
          <a:xfrm>
            <a:off x="4572000" y="118659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sites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sites</a:t>
            </a:r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closer together in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D923D-0161-A247-B899-B63C1A7E206F}"/>
              </a:ext>
            </a:extLst>
          </p:cNvPr>
          <p:cNvSpPr/>
          <p:nvPr/>
        </p:nvSpPr>
        <p:spPr>
          <a:xfrm>
            <a:off x="4411579" y="1143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Regression analyses support small but significant </a:t>
            </a:r>
            <a:br>
              <a:rPr lang="en-US" sz="2400" dirty="0"/>
            </a:br>
            <a:r>
              <a:rPr lang="en-US" sz="2400" dirty="0"/>
              <a:t>negative trends in relatedness with both space and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4173921" y="1222060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11" y="1222059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2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highly related versus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</a:t>
            </a:r>
            <a:r>
              <a:rPr lang="en-US" i="1" dirty="0"/>
              <a:t>r</a:t>
            </a:r>
            <a:r>
              <a:rPr lang="en-US" dirty="0"/>
              <a:t> estimates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511" y="3505448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B57D4E-8349-394C-B9FE-1019D8DAC4DA}"/>
              </a:ext>
            </a:extLst>
          </p:cNvPr>
          <p:cNvSpPr/>
          <p:nvPr/>
        </p:nvSpPr>
        <p:spPr>
          <a:xfrm>
            <a:off x="2831431" y="2341116"/>
            <a:ext cx="3481137" cy="30144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Pre-print on </a:t>
            </a:r>
            <a:r>
              <a:rPr lang="en-US" sz="2400" dirty="0" err="1">
                <a:solidFill>
                  <a:schemeClr val="tx1"/>
                </a:solidFill>
              </a:rPr>
              <a:t>BioRxiv</a:t>
            </a:r>
            <a:r>
              <a:rPr lang="en-US" sz="2400" dirty="0">
                <a:solidFill>
                  <a:schemeClr val="tx1"/>
                </a:solidFill>
              </a:rPr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91696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30834</TotalTime>
  <Words>1092</Words>
  <Application>Microsoft Macintosh PowerPoint</Application>
  <PresentationFormat>On-screen Show (4:3)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 Unicode MS</vt:lpstr>
      <vt:lpstr>Arial</vt:lpstr>
      <vt:lpstr>Calibri</vt:lpstr>
      <vt:lpstr>Office Theme</vt:lpstr>
      <vt:lpstr>Malaria and maritime traffic on the  Colombian Pacific coast</vt:lpstr>
      <vt:lpstr>PowerPoint Presentation</vt:lpstr>
      <vt:lpstr>Previously published P. falciparum data from the Colombian Pacific Coast</vt:lpstr>
      <vt:lpstr>Estimates of genetic relatedness for all pairwise comparisons of samples</vt:lpstr>
      <vt:lpstr>P. falciparum sample pairs more highly related if collected  within the same site versus across different sites </vt:lpstr>
      <vt:lpstr>P. falciparum sample pairs more highly related if collected  closer together in time</vt:lpstr>
      <vt:lpstr>Regression analyses support small but significant  negative trends in relatedness with both space and time</vt:lpstr>
      <vt:lpstr>Aside: identity-by-state (IBS) estimates generate  similar results despite vastly different distribution</vt:lpstr>
      <vt:lpstr>Aside: identity-by-state (IBS) estimates generate  similar results despite vastly different distribution</vt:lpstr>
      <vt:lpstr>Connectivity across sites </vt:lpstr>
      <vt:lpstr>Were samples from Tumaco and Buenventura  all collected at the same time? No </vt:lpstr>
      <vt:lpstr>A closer look into the genetic links between ports</vt:lpstr>
      <vt:lpstr>Genetic connectively associated with with marine traffic</vt:lpstr>
      <vt:lpstr>Travel time correlates with geographic distance</vt:lpstr>
      <vt:lpstr>Travel frequency</vt:lpstr>
      <vt:lpstr>Summary</vt:lpstr>
      <vt:lpstr>PowerPoint Presentation</vt:lpstr>
      <vt:lpstr>PowerPoint Presentation</vt:lpstr>
      <vt:lpstr>PowerPoint Presentation</vt:lpstr>
      <vt:lpstr>Previously published FST analyses agree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634</cp:revision>
  <dcterms:created xsi:type="dcterms:W3CDTF">2016-10-09T20:13:41Z</dcterms:created>
  <dcterms:modified xsi:type="dcterms:W3CDTF">2018-10-22T14:55:47Z</dcterms:modified>
</cp:coreProperties>
</file>